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eg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68" r:id="rId9"/>
    <p:sldId id="277" r:id="rId10"/>
    <p:sldId id="278" r:id="rId11"/>
    <p:sldId id="284" r:id="rId12"/>
    <p:sldId id="279" r:id="rId13"/>
    <p:sldId id="282" r:id="rId14"/>
    <p:sldId id="269" r:id="rId15"/>
    <p:sldId id="280" r:id="rId16"/>
    <p:sldId id="281" r:id="rId17"/>
    <p:sldId id="266" r:id="rId18"/>
    <p:sldId id="259" r:id="rId19"/>
    <p:sldId id="26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35" autoAdjust="0"/>
    <p:restoredTop sz="95885"/>
  </p:normalViewPr>
  <p:slideViewPr>
    <p:cSldViewPr snapToGrid="0">
      <p:cViewPr>
        <p:scale>
          <a:sx n="100" d="100"/>
          <a:sy n="100" d="100"/>
        </p:scale>
        <p:origin x="30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33295-364F-CA41-99E6-0063ACEEDFA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DA556-DB06-4646-9949-C9711C1CDE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46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DA556-DB06-4646-9949-C9711C1CDE3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93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18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36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54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87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63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3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50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8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6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23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246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08394-4EDE-49F9-A55F-ABB8D61A1AE8}" type="datetimeFigureOut">
              <a:rPr lang="de-DE" smtClean="0"/>
              <a:t>12.03.24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6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30659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 err="1"/>
              <a:t>GeoData</a:t>
            </a:r>
            <a:r>
              <a:rPr lang="de-DE" dirty="0"/>
              <a:t> WS2023-2024&lt;</a:t>
            </a:r>
            <a:r>
              <a:rPr lang="de-DE" dirty="0" err="1"/>
              <a:t>groupH</a:t>
            </a:r>
            <a:r>
              <a:rPr lang="de-DE" dirty="0"/>
              <a:t>&gt;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12709"/>
          </a:xfrm>
        </p:spPr>
        <p:txBody>
          <a:bodyPr>
            <a:normAutofit/>
          </a:bodyPr>
          <a:lstStyle/>
          <a:p>
            <a:r>
              <a:rPr lang="de-DE" dirty="0"/>
              <a:t>&lt;Kwame </a:t>
            </a:r>
            <a:r>
              <a:rPr lang="de-DE" dirty="0" err="1"/>
              <a:t>Agard</a:t>
            </a:r>
            <a:r>
              <a:rPr lang="de-DE" dirty="0"/>
              <a:t>&gt;, &lt;24171&gt;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49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4FA5-9CB3-6483-8D7A-B295AB6F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2. Digitization: Burial Mounds in </a:t>
            </a:r>
            <a:r>
              <a:rPr lang="en-US" b="1" dirty="0" err="1"/>
              <a:t>Uedemer</a:t>
            </a:r>
            <a:r>
              <a:rPr lang="en-US" b="1" dirty="0"/>
              <a:t> Hochwald</a:t>
            </a:r>
            <a:endParaRPr lang="en-GB" b="1" dirty="0"/>
          </a:p>
        </p:txBody>
      </p:sp>
      <p:pic>
        <p:nvPicPr>
          <p:cNvPr id="6" name="Content Placeholder 5" descr="A map of a land with many squares&#10;&#10;Description automatically generated with medium confidence">
            <a:extLst>
              <a:ext uri="{FF2B5EF4-FFF2-40B4-BE49-F238E27FC236}">
                <a16:creationId xmlns:a16="http://schemas.microsoft.com/office/drawing/2014/main" id="{5C18D17A-8120-8090-26CF-3F2C74B0C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55" y="1457763"/>
            <a:ext cx="6694819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B9975-B227-68FC-A9D1-4D68A3F259E2}"/>
              </a:ext>
            </a:extLst>
          </p:cNvPr>
          <p:cNvSpPr txBox="1"/>
          <p:nvPr/>
        </p:nvSpPr>
        <p:spPr>
          <a:xfrm>
            <a:off x="2953407" y="6169709"/>
            <a:ext cx="645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ym typeface="+mn-ea"/>
              </a:rPr>
              <a:t>Figure 2.3: </a:t>
            </a:r>
            <a:r>
              <a:rPr lang="de-DE" sz="1800" dirty="0" err="1">
                <a:sym typeface="+mn-ea"/>
              </a:rPr>
              <a:t>Georeferenced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photo</a:t>
            </a:r>
            <a:r>
              <a:rPr lang="de-DE" sz="1800" dirty="0">
                <a:sym typeface="+mn-ea"/>
              </a:rPr>
              <a:t> in </a:t>
            </a:r>
            <a:r>
              <a:rPr lang="de-DE" sz="1800" dirty="0" err="1">
                <a:sym typeface="+mn-ea"/>
              </a:rPr>
              <a:t>comparison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with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hillshade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map</a:t>
            </a:r>
            <a:endParaRPr lang="de-DE" sz="1800" dirty="0">
              <a:sym typeface="+mn-ea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53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10A5-1034-B79F-5A8B-66C6649A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Digitization: Burial Mounds in </a:t>
            </a:r>
            <a:r>
              <a:rPr lang="en-US" dirty="0" err="1"/>
              <a:t>Uedemer</a:t>
            </a:r>
            <a:r>
              <a:rPr lang="en-US" dirty="0"/>
              <a:t> Hochwald</a:t>
            </a:r>
            <a:endParaRPr lang="en-GB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A4644C-0EE5-0C62-AE9F-C281A4229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02" y="1510315"/>
            <a:ext cx="676936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2ACF5E-5349-29D7-BFA5-66460853062A}"/>
              </a:ext>
            </a:extLst>
          </p:cNvPr>
          <p:cNvSpPr txBox="1"/>
          <p:nvPr/>
        </p:nvSpPr>
        <p:spPr>
          <a:xfrm>
            <a:off x="3092326" y="6092765"/>
            <a:ext cx="627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Fig 2.4: </a:t>
            </a:r>
            <a:r>
              <a:rPr lang="en-TT" sz="2000" b="0" i="0" dirty="0">
                <a:effectLst/>
              </a:rPr>
              <a:t>Detection of Burial Mounds using Contour Analysis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5202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F556-3B41-0047-BBE8-37245DF7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2. Digitization: Burial Mounds in </a:t>
            </a:r>
            <a:r>
              <a:rPr lang="en-US" b="1" dirty="0" err="1"/>
              <a:t>Uedemer</a:t>
            </a:r>
            <a:r>
              <a:rPr lang="en-US" b="1" dirty="0"/>
              <a:t> Hochwald</a:t>
            </a:r>
            <a:endParaRPr lang="en-GB" b="1" dirty="0"/>
          </a:p>
        </p:txBody>
      </p:sp>
      <p:pic>
        <p:nvPicPr>
          <p:cNvPr id="5" name="Content Placeholder 4" descr="A red square on a white surface&#10;&#10;Description automatically generated">
            <a:extLst>
              <a:ext uri="{FF2B5EF4-FFF2-40B4-BE49-F238E27FC236}">
                <a16:creationId xmlns:a16="http://schemas.microsoft.com/office/drawing/2014/main" id="{0CFE1EC1-013A-10BC-087A-7E1252ADD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581" y="1583887"/>
            <a:ext cx="6856837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5C4F82-4AB7-B3BD-1271-180EFB734738}"/>
              </a:ext>
            </a:extLst>
          </p:cNvPr>
          <p:cNvSpPr txBox="1"/>
          <p:nvPr/>
        </p:nvSpPr>
        <p:spPr>
          <a:xfrm>
            <a:off x="1011485" y="6211669"/>
            <a:ext cx="8166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ym typeface="+mn-ea"/>
              </a:rPr>
              <a:t>Figure 2.5: </a:t>
            </a:r>
            <a:r>
              <a:rPr lang="de-DE" sz="1800" dirty="0" err="1">
                <a:sym typeface="+mn-ea"/>
              </a:rPr>
              <a:t>Rectangular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structure</a:t>
            </a:r>
            <a:r>
              <a:rPr lang="de-DE" sz="1800" dirty="0">
                <a:sym typeface="+mn-ea"/>
              </a:rPr>
              <a:t> North-East </a:t>
            </a:r>
            <a:r>
              <a:rPr lang="de-DE" sz="1800" dirty="0" err="1">
                <a:sym typeface="+mn-ea"/>
              </a:rPr>
              <a:t>of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the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burial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mounds</a:t>
            </a:r>
            <a:r>
              <a:rPr lang="de-DE" sz="1800" dirty="0">
                <a:sym typeface="+mn-ea"/>
              </a:rPr>
              <a:t> (</a:t>
            </a:r>
            <a:r>
              <a:rPr lang="de-DE" sz="1800" dirty="0" err="1">
                <a:sym typeface="+mn-ea"/>
              </a:rPr>
              <a:t>highlighted</a:t>
            </a:r>
            <a:r>
              <a:rPr lang="de-DE" sz="1800" dirty="0">
                <a:sym typeface="+mn-ea"/>
              </a:rPr>
              <a:t> in </a:t>
            </a:r>
            <a:r>
              <a:rPr lang="de-DE" sz="1800" dirty="0" err="1">
                <a:sym typeface="+mn-ea"/>
              </a:rPr>
              <a:t>red</a:t>
            </a:r>
            <a:r>
              <a:rPr lang="de-DE" sz="1800" dirty="0">
                <a:sym typeface="+mn-ea"/>
              </a:rPr>
              <a:t>)</a:t>
            </a:r>
            <a:endParaRPr lang="en-US" sz="1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376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3F6A2-3563-25D1-1AEB-6160725A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75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3. </a:t>
            </a:r>
            <a:r>
              <a:rPr lang="en-US" b="1" dirty="0" err="1"/>
              <a:t>OpenHygrisC</a:t>
            </a:r>
            <a:r>
              <a:rPr lang="en-US" b="1" dirty="0"/>
              <a:t> Nitrate Data: Create a Movie with the QGIS Temporal Controller Connected to PostgreSQL / </a:t>
            </a:r>
            <a:r>
              <a:rPr lang="en-US" b="1" dirty="0" err="1"/>
              <a:t>PostGIS</a:t>
            </a:r>
            <a:endParaRPr lang="en-GB" b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7EDEFF-6244-4F48-7794-C824A8FE9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529316"/>
            <a:ext cx="6962140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70612-4F25-0351-C1D5-FEB918848B98}"/>
              </a:ext>
            </a:extLst>
          </p:cNvPr>
          <p:cNvSpPr txBox="1"/>
          <p:nvPr/>
        </p:nvSpPr>
        <p:spPr>
          <a:xfrm>
            <a:off x="1667955" y="6254137"/>
            <a:ext cx="9154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sz="2000" b="0" i="0" dirty="0">
                <a:effectLst/>
              </a:rPr>
              <a:t>Fig 2.6: Database Analysis in PostgreSQL: Utilizing SQL Commands for Data Exploration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8535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3. </a:t>
            </a:r>
            <a:r>
              <a:rPr lang="en-US" b="1" dirty="0" err="1"/>
              <a:t>OpenHygrisC</a:t>
            </a:r>
            <a:r>
              <a:rPr lang="en-US" b="1" dirty="0"/>
              <a:t> Nitrate Data: Create a Movie with the QGIS Temporal Controller Connected to PostgreSQL / </a:t>
            </a:r>
            <a:r>
              <a:rPr lang="en-US" b="1" dirty="0" err="1"/>
              <a:t>PostGIS</a:t>
            </a:r>
            <a:endParaRPr lang="en-US" b="1" dirty="0"/>
          </a:p>
        </p:txBody>
      </p:sp>
      <p:pic>
        <p:nvPicPr>
          <p:cNvPr id="4" name="task30000_MpXGktly.mpeg">
            <a:hlinkClick r:id="" action="ppaction://media"/>
            <a:extLst>
              <a:ext uri="{FF2B5EF4-FFF2-40B4-BE49-F238E27FC236}">
                <a16:creationId xmlns:a16="http://schemas.microsoft.com/office/drawing/2014/main" id="{6B212347-C5EF-3737-FFE2-96765B7695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2" y="1552247"/>
            <a:ext cx="773747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79924-C9D0-F985-E809-1C907EE9635C}"/>
              </a:ext>
            </a:extLst>
          </p:cNvPr>
          <p:cNvSpPr txBox="1"/>
          <p:nvPr/>
        </p:nvSpPr>
        <p:spPr>
          <a:xfrm>
            <a:off x="1809946" y="6308209"/>
            <a:ext cx="852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3.1: </a:t>
            </a:r>
            <a:r>
              <a:rPr lang="en-TT" b="0" i="0" dirty="0">
                <a:effectLst/>
              </a:rPr>
              <a:t>Animation showing of Nitrate groundwater Concentration in NRW: 1960s to 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62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35DB-2B51-7075-B830-D735480C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T" b="1" i="0" dirty="0">
                <a:effectLst/>
                <a:latin typeface="system-ui"/>
              </a:rPr>
              <a:t>Task 4: Hurricane Tracking in the Caribbean</a:t>
            </a:r>
          </a:p>
        </p:txBody>
      </p:sp>
      <p:pic>
        <p:nvPicPr>
          <p:cNvPr id="7" name="Content Placeholder 6" descr="A map of the world&#10;&#10;Description automatically generated">
            <a:extLst>
              <a:ext uri="{FF2B5EF4-FFF2-40B4-BE49-F238E27FC236}">
                <a16:creationId xmlns:a16="http://schemas.microsoft.com/office/drawing/2014/main" id="{3530C5E8-00CD-9969-3ED3-E085DAACF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61" y="1690688"/>
            <a:ext cx="7516208" cy="44862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B384B2-D2AF-89D6-E0B2-075B8A36071F}"/>
              </a:ext>
            </a:extLst>
          </p:cNvPr>
          <p:cNvSpPr txBox="1"/>
          <p:nvPr/>
        </p:nvSpPr>
        <p:spPr>
          <a:xfrm>
            <a:off x="1635099" y="6308209"/>
            <a:ext cx="892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4.1: Shows the paths of all storms &amp; hurricanes during the 2016 Atlantic Hurricane Season</a:t>
            </a:r>
          </a:p>
        </p:txBody>
      </p:sp>
    </p:spTree>
    <p:extLst>
      <p:ext uri="{BB962C8B-B14F-4D97-AF65-F5344CB8AC3E}">
        <p14:creationId xmlns:p14="http://schemas.microsoft.com/office/powerpoint/2010/main" val="580543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AFBE-8C63-64ED-2C24-A89EFFA0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8255"/>
            <a:ext cx="10515600" cy="1325563"/>
          </a:xfrm>
        </p:spPr>
        <p:txBody>
          <a:bodyPr/>
          <a:lstStyle/>
          <a:p>
            <a:pPr algn="ctr"/>
            <a:r>
              <a:rPr lang="en-TT" b="1" i="0" dirty="0">
                <a:effectLst/>
                <a:latin typeface="system-ui"/>
              </a:rPr>
              <a:t>Task 4: Hurricane Tracking in the Caribbean</a:t>
            </a:r>
            <a:endParaRPr lang="en-GB" dirty="0"/>
          </a:p>
        </p:txBody>
      </p:sp>
      <p:pic>
        <p:nvPicPr>
          <p:cNvPr id="4" name="2016_HUR.mov">
            <a:hlinkClick r:id="" action="ppaction://media"/>
            <a:extLst>
              <a:ext uri="{FF2B5EF4-FFF2-40B4-BE49-F238E27FC236}">
                <a16:creationId xmlns:a16="http://schemas.microsoft.com/office/drawing/2014/main" id="{28402945-1CC6-7E55-587D-DE2632D563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7206" y="1253331"/>
            <a:ext cx="8383587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D92C45-F3EB-6291-7A1F-6A6B34D4609D}"/>
              </a:ext>
            </a:extLst>
          </p:cNvPr>
          <p:cNvSpPr txBox="1"/>
          <p:nvPr/>
        </p:nvSpPr>
        <p:spPr>
          <a:xfrm>
            <a:off x="952500" y="6134100"/>
            <a:ext cx="1069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Fig 4.2: </a:t>
            </a:r>
            <a:r>
              <a:rPr lang="de-DE" dirty="0"/>
              <a:t>Animation </a:t>
            </a:r>
            <a:r>
              <a:rPr lang="de-DE" dirty="0" err="1"/>
              <a:t>depicting</a:t>
            </a:r>
            <a:r>
              <a:rPr lang="de-DE" dirty="0"/>
              <a:t> </a:t>
            </a:r>
            <a:r>
              <a:rPr lang="en-TT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Spatio</a:t>
            </a:r>
            <a:r>
              <a:rPr lang="en-TT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-Temporal Insights: Tracking Hurricanes in the 2016 Atlantic Hurricane Season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4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&lt;</a:t>
            </a:r>
            <a:r>
              <a:rPr lang="de-DE" dirty="0" err="1"/>
              <a:t>matno</a:t>
            </a:r>
            <a:r>
              <a:rPr lang="de-DE" dirty="0"/>
              <a:t>&gt;: </a:t>
            </a:r>
            <a:r>
              <a:rPr lang="de-DE" dirty="0" err="1"/>
              <a:t>Your</a:t>
            </a:r>
            <a:r>
              <a:rPr lang="de-DE" dirty="0"/>
              <a:t> Personal 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TT" b="0" i="0" dirty="0">
                <a:effectLst/>
              </a:rPr>
              <a:t>The biggest challenge faced during Task 3 was related to the absence of the geometry data type in PostgreSQL. This issue hindered the process of creating efficient spatial queries and visualizations. To overcome this obstacle, the </a:t>
            </a:r>
            <a:r>
              <a:rPr lang="en-TT" b="0" i="0" dirty="0" err="1">
                <a:effectLst/>
              </a:rPr>
              <a:t>PostGIS</a:t>
            </a:r>
            <a:r>
              <a:rPr lang="en-TT" b="0" i="0" dirty="0">
                <a:effectLst/>
              </a:rPr>
              <a:t> extension was installed onto the PostgreSQL server. This extension provides support for geographic objects, allowing for the storage and manipulation of spatial data within the database.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?: </a:t>
            </a:r>
          </a:p>
          <a:p>
            <a:pPr marL="0" indent="0">
              <a:buNone/>
            </a:pPr>
            <a:r>
              <a:rPr lang="de-DE" dirty="0"/>
              <a:t>- Task 1 </a:t>
            </a: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;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manipulation</a:t>
            </a:r>
            <a:r>
              <a:rPr lang="de-DE" dirty="0"/>
              <a:t>,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geopandas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seaborn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 -Task 2 </a:t>
            </a:r>
            <a:r>
              <a:rPr lang="de-DE" dirty="0" err="1"/>
              <a:t>lessons</a:t>
            </a:r>
            <a:r>
              <a:rPr lang="de-DE" dirty="0"/>
              <a:t>: </a:t>
            </a:r>
            <a:r>
              <a:rPr lang="de-DE" dirty="0" err="1"/>
              <a:t>Georeferencing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, Interpretation </a:t>
            </a:r>
            <a:r>
              <a:rPr lang="de-DE" dirty="0" err="1"/>
              <a:t>of</a:t>
            </a:r>
            <a:r>
              <a:rPr lang="de-DE" dirty="0"/>
              <a:t> Terrain Features and Remote </a:t>
            </a:r>
            <a:r>
              <a:rPr lang="de-DE" dirty="0" err="1"/>
              <a:t>sensing</a:t>
            </a:r>
            <a:r>
              <a:rPr lang="de-DE" dirty="0"/>
              <a:t> and feature </a:t>
            </a:r>
            <a:r>
              <a:rPr lang="de-DE" dirty="0" err="1"/>
              <a:t>identification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- Task 3 </a:t>
            </a:r>
            <a:r>
              <a:rPr lang="de-DE" dirty="0" err="1"/>
              <a:t>lessons</a:t>
            </a:r>
            <a:r>
              <a:rPr lang="de-DE" dirty="0"/>
              <a:t>: Database </a:t>
            </a:r>
            <a:r>
              <a:rPr lang="de-DE" dirty="0" err="1"/>
              <a:t>setup</a:t>
            </a:r>
            <a:r>
              <a:rPr lang="de-DE" dirty="0"/>
              <a:t> and </a:t>
            </a:r>
            <a:r>
              <a:rPr lang="de-DE" dirty="0" err="1"/>
              <a:t>optimization</a:t>
            </a:r>
            <a:r>
              <a:rPr lang="de-DE" dirty="0"/>
              <a:t> and </a:t>
            </a:r>
            <a:r>
              <a:rPr lang="de-DE" dirty="0" err="1"/>
              <a:t>Geospatial</a:t>
            </a:r>
            <a:r>
              <a:rPr lang="de-DE" dirty="0"/>
              <a:t> Data </a:t>
            </a:r>
            <a:r>
              <a:rPr lang="de-DE" dirty="0" err="1"/>
              <a:t>visualization</a:t>
            </a:r>
            <a:r>
              <a:rPr lang="de-DE" dirty="0"/>
              <a:t>  </a:t>
            </a:r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4615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&lt;24171&gt;: Self-Assessment, Part 1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answers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your role in the group?</a:t>
            </a:r>
          </a:p>
          <a:p>
            <a:pPr lvl="1"/>
            <a:r>
              <a:rPr lang="en-US" dirty="0"/>
              <a:t>&lt;one person team&gt;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Which (sub)tasks are you responsible for? </a:t>
            </a:r>
          </a:p>
          <a:p>
            <a:pPr lvl="1"/>
            <a:r>
              <a:rPr lang="en-US" dirty="0"/>
              <a:t>&lt;All&gt;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With whom have you been cooperating?</a:t>
            </a:r>
          </a:p>
          <a:p>
            <a:pPr lvl="1"/>
            <a:r>
              <a:rPr lang="en-US"/>
              <a:t>&lt;……..&gt;</a:t>
            </a:r>
            <a:br>
              <a:rPr lang="en-US" dirty="0"/>
            </a:b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380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&lt;24171&gt;: Self-Assessment, Part 2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On a scale from 1 (poor) to 5 (very good))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your personal knowledge gain? </a:t>
            </a:r>
          </a:p>
          <a:p>
            <a:pPr lvl="1"/>
            <a:r>
              <a:rPr lang="en-US" dirty="0"/>
              <a:t>[5]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do you rate your commitment? </a:t>
            </a:r>
          </a:p>
          <a:p>
            <a:pPr lvl="1"/>
            <a:r>
              <a:rPr lang="en-US" dirty="0"/>
              <a:t>[5]</a:t>
            </a:r>
            <a:br>
              <a:rPr lang="en-US" dirty="0"/>
            </a:br>
            <a:endParaRPr lang="en-US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[2]- </a:t>
            </a:r>
            <a:r>
              <a:rPr lang="de-DE" dirty="0" err="1"/>
              <a:t>being</a:t>
            </a:r>
            <a:r>
              <a:rPr lang="de-DE" dirty="0"/>
              <a:t> on a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myself</a:t>
            </a:r>
            <a:r>
              <a:rPr lang="de-DE" dirty="0"/>
              <a:t> was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 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928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1. Warming Stripes</a:t>
            </a:r>
            <a:r>
              <a:rPr lang="en-US" dirty="0"/>
              <a:t>: subtask 1.1</a:t>
            </a:r>
            <a:endParaRPr lang="de-DE" b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FC08D1-A622-A467-A9E2-B718A9789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37" y="1253331"/>
            <a:ext cx="573677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CF25D-8EBC-EFB9-C9C7-42DF6CAE99D6}"/>
              </a:ext>
            </a:extLst>
          </p:cNvPr>
          <p:cNvSpPr txBox="1"/>
          <p:nvPr/>
        </p:nvSpPr>
        <p:spPr>
          <a:xfrm>
            <a:off x="1805657" y="6042211"/>
            <a:ext cx="611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1.1: shows the 38 stations that operated before 1950 and are still active in Bavaria. </a:t>
            </a:r>
          </a:p>
        </p:txBody>
      </p:sp>
    </p:spTree>
    <p:extLst>
      <p:ext uri="{BB962C8B-B14F-4D97-AF65-F5344CB8AC3E}">
        <p14:creationId xmlns:p14="http://schemas.microsoft.com/office/powerpoint/2010/main" val="146920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5744-95B4-C6EF-7D4E-2B253BC3E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1. Warming Stripes</a:t>
            </a:r>
            <a:r>
              <a:rPr lang="en-US" dirty="0"/>
              <a:t>: subtask 1.2</a:t>
            </a:r>
            <a:endParaRPr lang="en-GB" dirty="0"/>
          </a:p>
        </p:txBody>
      </p:sp>
      <p:pic>
        <p:nvPicPr>
          <p:cNvPr id="5" name="Content Placeholder 4" descr="A map of germany with red dots&#10;&#10;Description automatically generated">
            <a:extLst>
              <a:ext uri="{FF2B5EF4-FFF2-40B4-BE49-F238E27FC236}">
                <a16:creationId xmlns:a16="http://schemas.microsoft.com/office/drawing/2014/main" id="{633FEDDE-A82F-B3B1-1B7A-776D73011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174697"/>
            <a:ext cx="8688531" cy="45086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1DF12-4C28-743C-056F-3D19A6354217}"/>
              </a:ext>
            </a:extLst>
          </p:cNvPr>
          <p:cNvSpPr txBox="1"/>
          <p:nvPr/>
        </p:nvSpPr>
        <p:spPr>
          <a:xfrm>
            <a:off x="1363852" y="6121831"/>
            <a:ext cx="85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1.2: Map of Bavaria depicting the location of the stations in the region </a:t>
            </a:r>
          </a:p>
        </p:txBody>
      </p:sp>
    </p:spTree>
    <p:extLst>
      <p:ext uri="{BB962C8B-B14F-4D97-AF65-F5344CB8AC3E}">
        <p14:creationId xmlns:p14="http://schemas.microsoft.com/office/powerpoint/2010/main" val="111859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402A-F5E7-B49C-2DD3-F45B20C2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1. Warming Stripes</a:t>
            </a:r>
            <a:r>
              <a:rPr lang="en-US" dirty="0"/>
              <a:t>: subtask 1.3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CA439-4CE4-B6DE-F888-4DD6B79166C8}"/>
              </a:ext>
            </a:extLst>
          </p:cNvPr>
          <p:cNvSpPr txBox="1"/>
          <p:nvPr/>
        </p:nvSpPr>
        <p:spPr>
          <a:xfrm>
            <a:off x="2033200" y="6123543"/>
            <a:ext cx="6081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1.3: this shows the code used to automatically download the annual temperature data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F28A9A9-1C58-F2B4-A395-A3B3BD09A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695" y="1825625"/>
            <a:ext cx="5662610" cy="4351338"/>
          </a:xfrm>
        </p:spPr>
      </p:pic>
    </p:spTree>
    <p:extLst>
      <p:ext uri="{BB962C8B-B14F-4D97-AF65-F5344CB8AC3E}">
        <p14:creationId xmlns:p14="http://schemas.microsoft.com/office/powerpoint/2010/main" val="168566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5CF9-9EFF-07BD-E0E3-74CC187F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1. Warming Stripes</a:t>
            </a:r>
            <a:r>
              <a:rPr lang="en-US" dirty="0"/>
              <a:t>: subtask 1.4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2DEAB-A2F4-380E-6C65-869B8F0EA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505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77976-F5A8-1C3D-63DC-995535F56B2F}"/>
              </a:ext>
            </a:extLst>
          </p:cNvPr>
          <p:cNvSpPr txBox="1"/>
          <p:nvPr/>
        </p:nvSpPr>
        <p:spPr>
          <a:xfrm>
            <a:off x="2855495" y="5775158"/>
            <a:ext cx="670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T" b="0" i="0" dirty="0">
                <a:effectLst/>
                <a:latin typeface="system-ui"/>
              </a:rPr>
              <a:t>Fig 1.4: Warming stripes plot for the merged temperature time series.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86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0131-42B6-BFE9-9823-EC302802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1. Warming Stripes</a:t>
            </a:r>
            <a:r>
              <a:rPr lang="en-US" dirty="0"/>
              <a:t>: subtask 1.4</a:t>
            </a:r>
            <a:endParaRPr lang="en-GB" dirty="0"/>
          </a:p>
        </p:txBody>
      </p:sp>
      <p:pic>
        <p:nvPicPr>
          <p:cNvPr id="5" name="Content Placeholder 4" descr="A red and white striped pattern&#10;&#10;Description automatically generated with medium confidence">
            <a:extLst>
              <a:ext uri="{FF2B5EF4-FFF2-40B4-BE49-F238E27FC236}">
                <a16:creationId xmlns:a16="http://schemas.microsoft.com/office/drawing/2014/main" id="{7B22CA73-AA0A-EA07-2EA5-7A365B84A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505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80CBCA-34BF-EF69-6916-B6888F9E2790}"/>
              </a:ext>
            </a:extLst>
          </p:cNvPr>
          <p:cNvSpPr txBox="1"/>
          <p:nvPr/>
        </p:nvSpPr>
        <p:spPr>
          <a:xfrm>
            <a:off x="2152976" y="5765201"/>
            <a:ext cx="691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1.5: </a:t>
            </a:r>
            <a:r>
              <a:rPr lang="en-TT" b="0" i="0" dirty="0">
                <a:effectLst/>
                <a:latin typeface="system-ui"/>
              </a:rPr>
              <a:t>Warming stripes plot for the selected stations, from 1950 - 2022.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68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61D6-DF4B-DC76-29E0-7E30C3F8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1. Warming Stripes</a:t>
            </a:r>
            <a:r>
              <a:rPr lang="en-US" dirty="0"/>
              <a:t>: subtask 1.4</a:t>
            </a:r>
            <a:endParaRPr lang="en-GB" dirty="0"/>
          </a:p>
        </p:txBody>
      </p:sp>
      <p:pic>
        <p:nvPicPr>
          <p:cNvPr id="5" name="Content Placeholder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0B126A9-784D-BDB3-C33C-B9C2550C0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10515600" cy="3505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B0DB6-33DA-B250-D626-6F5219923DDA}"/>
              </a:ext>
            </a:extLst>
          </p:cNvPr>
          <p:cNvSpPr txBox="1"/>
          <p:nvPr/>
        </p:nvSpPr>
        <p:spPr>
          <a:xfrm>
            <a:off x="3279507" y="5728138"/>
            <a:ext cx="474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1.6: </a:t>
            </a:r>
            <a:r>
              <a:rPr lang="de-DE" sz="1800" dirty="0" err="1">
                <a:sym typeface="+mn-ea"/>
              </a:rPr>
              <a:t>Temperature</a:t>
            </a:r>
            <a:r>
              <a:rPr lang="de-DE" sz="1800" dirty="0">
                <a:sym typeface="+mn-ea"/>
              </a:rPr>
              <a:t> differential </a:t>
            </a:r>
            <a:r>
              <a:rPr lang="de-DE" sz="1800" dirty="0" err="1">
                <a:sym typeface="+mn-ea"/>
              </a:rPr>
              <a:t>warming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stripes</a:t>
            </a:r>
            <a:endParaRPr lang="en-US" sz="1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09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41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2. Digitization: Burial Mounds in </a:t>
            </a:r>
            <a:r>
              <a:rPr lang="en-US" b="1" dirty="0" err="1"/>
              <a:t>Uedemer</a:t>
            </a:r>
            <a:r>
              <a:rPr lang="en-US" b="1" dirty="0"/>
              <a:t> Hochwald:</a:t>
            </a:r>
            <a:br>
              <a:rPr lang="en-US" b="1" dirty="0"/>
            </a:br>
            <a:r>
              <a:rPr lang="en-US" b="1" dirty="0"/>
              <a:t>task 1.1</a:t>
            </a:r>
          </a:p>
        </p:txBody>
      </p:sp>
      <p:pic>
        <p:nvPicPr>
          <p:cNvPr id="5" name="Content Placeholder 4" descr="A screenshot of a computer map&#10;&#10;Description automatically generated">
            <a:extLst>
              <a:ext uri="{FF2B5EF4-FFF2-40B4-BE49-F238E27FC236}">
                <a16:creationId xmlns:a16="http://schemas.microsoft.com/office/drawing/2014/main" id="{A90F19E0-3B28-27AE-7779-0D7707CD3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94" y="1690688"/>
            <a:ext cx="6484565" cy="40393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72DE25-B4CD-4F21-C0D2-5E0503082917}"/>
              </a:ext>
            </a:extLst>
          </p:cNvPr>
          <p:cNvSpPr txBox="1"/>
          <p:nvPr/>
        </p:nvSpPr>
        <p:spPr>
          <a:xfrm>
            <a:off x="1200115" y="5969875"/>
            <a:ext cx="8184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ym typeface="+mn-ea"/>
              </a:rPr>
              <a:t>Figure 2.1: </a:t>
            </a:r>
            <a:r>
              <a:rPr lang="de-DE" sz="1800" dirty="0" err="1">
                <a:sym typeface="+mn-ea"/>
              </a:rPr>
              <a:t>Using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the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georeferencer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tool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to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layer</a:t>
            </a:r>
            <a:r>
              <a:rPr lang="de-DE" sz="1800" dirty="0">
                <a:sym typeface="+mn-ea"/>
              </a:rPr>
              <a:t> a </a:t>
            </a:r>
            <a:r>
              <a:rPr lang="de-DE" sz="1800" dirty="0" err="1">
                <a:sym typeface="+mn-ea"/>
              </a:rPr>
              <a:t>photo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of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burial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mounds</a:t>
            </a:r>
            <a:r>
              <a:rPr lang="de-DE" sz="1800" dirty="0">
                <a:sym typeface="+mn-ea"/>
              </a:rPr>
              <a:t> on </a:t>
            </a:r>
            <a:r>
              <a:rPr lang="de-DE" sz="1800" dirty="0" err="1">
                <a:sym typeface="+mn-ea"/>
              </a:rPr>
              <a:t>the</a:t>
            </a:r>
            <a:r>
              <a:rPr lang="de-DE" sz="1800" dirty="0">
                <a:sym typeface="+mn-ea"/>
              </a:rPr>
              <a:t> </a:t>
            </a:r>
            <a:r>
              <a:rPr lang="de-DE" sz="1800" dirty="0" err="1">
                <a:sym typeface="+mn-ea"/>
              </a:rPr>
              <a:t>map</a:t>
            </a:r>
            <a:endParaRPr lang="de-DE" sz="1800" dirty="0">
              <a:sym typeface="+mn-ea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49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E14A-A5DD-9194-DF15-5476B4E4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2. Digitization: Burial Mounds in </a:t>
            </a:r>
            <a:r>
              <a:rPr lang="en-US" b="1" dirty="0" err="1"/>
              <a:t>Uedemer</a:t>
            </a:r>
            <a:r>
              <a:rPr lang="en-US" b="1" dirty="0"/>
              <a:t> Hochwald</a:t>
            </a:r>
            <a:endParaRPr lang="en-GB" b="1" dirty="0"/>
          </a:p>
        </p:txBody>
      </p:sp>
      <p:pic>
        <p:nvPicPr>
          <p:cNvPr id="9" name="Content Placeholder 8" descr="A map with a rectangle&#10;&#10;Description automatically generated">
            <a:extLst>
              <a:ext uri="{FF2B5EF4-FFF2-40B4-BE49-F238E27FC236}">
                <a16:creationId xmlns:a16="http://schemas.microsoft.com/office/drawing/2014/main" id="{F0AF1BD3-B1F4-8866-63C8-42A511448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604" y="1531335"/>
            <a:ext cx="545879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A74BB-E51F-3C4F-67E3-D5E7A63613AD}"/>
              </a:ext>
            </a:extLst>
          </p:cNvPr>
          <p:cNvSpPr txBox="1"/>
          <p:nvPr/>
        </p:nvSpPr>
        <p:spPr>
          <a:xfrm>
            <a:off x="3008489" y="6169709"/>
            <a:ext cx="6381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Figure 2.2: Final </a:t>
            </a:r>
            <a:r>
              <a:rPr lang="de-DE" sz="1800" dirty="0" err="1"/>
              <a:t>layout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georefrenced</a:t>
            </a:r>
            <a:r>
              <a:rPr lang="de-DE" sz="1800" dirty="0"/>
              <a:t> </a:t>
            </a:r>
            <a:r>
              <a:rPr lang="de-DE" sz="1800" dirty="0" err="1"/>
              <a:t>map</a:t>
            </a:r>
            <a:r>
              <a:rPr lang="de-DE" sz="1800" dirty="0"/>
              <a:t> + </a:t>
            </a:r>
            <a:r>
              <a:rPr lang="de-DE" sz="1800" dirty="0" err="1"/>
              <a:t>points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reference</a:t>
            </a:r>
            <a:r>
              <a:rPr lang="de-DE" sz="1800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12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5074</TotalTime>
  <Words>616</Words>
  <Application>Microsoft Macintosh PowerPoint</Application>
  <PresentationFormat>Widescreen</PresentationFormat>
  <Paragraphs>54</Paragraphs>
  <Slides>19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system-ui</vt:lpstr>
      <vt:lpstr>Office Theme</vt:lpstr>
      <vt:lpstr>GeoData WS2023-2024&lt;groupH&gt; </vt:lpstr>
      <vt:lpstr>1. Warming Stripes: subtask 1.1</vt:lpstr>
      <vt:lpstr>1. Warming Stripes: subtask 1.2</vt:lpstr>
      <vt:lpstr>1. Warming Stripes: subtask 1.3</vt:lpstr>
      <vt:lpstr>1. Warming Stripes: subtask 1.4</vt:lpstr>
      <vt:lpstr>1. Warming Stripes: subtask 1.4</vt:lpstr>
      <vt:lpstr>1. Warming Stripes: subtask 1.4</vt:lpstr>
      <vt:lpstr>2. Digitization: Burial Mounds in Uedemer Hochwald: task 1.1</vt:lpstr>
      <vt:lpstr>2. Digitization: Burial Mounds in Uedemer Hochwald</vt:lpstr>
      <vt:lpstr>2. Digitization: Burial Mounds in Uedemer Hochwald</vt:lpstr>
      <vt:lpstr>2. Digitization: Burial Mounds in Uedemer Hochwald</vt:lpstr>
      <vt:lpstr>2. Digitization: Burial Mounds in Uedemer Hochwald</vt:lpstr>
      <vt:lpstr>3. OpenHygrisC Nitrate Data: Create a Movie with the QGIS Temporal Controller Connected to PostgreSQL / PostGIS</vt:lpstr>
      <vt:lpstr>3. OpenHygrisC Nitrate Data: Create a Movie with the QGIS Temporal Controller Connected to PostgreSQL / PostGIS</vt:lpstr>
      <vt:lpstr>Task 4: Hurricane Tracking in the Caribbean</vt:lpstr>
      <vt:lpstr>Task 4: Hurricane Tracking in the Caribbean</vt:lpstr>
      <vt:lpstr>&lt;matno&gt;: Your Personal View</vt:lpstr>
      <vt:lpstr>&lt;24171&gt;: Self-Assessment, Part 1  (give short answers)</vt:lpstr>
      <vt:lpstr>&lt;24171&gt;: Self-Assessment, Part 2 (On a scale from 1 (poor) to 5 (very good))</vt:lpstr>
    </vt:vector>
  </TitlesOfParts>
  <Company>Hochschule Rhein-Waal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Cities:  Internet of Waste Bins - &lt;my component&gt; -</dc:title>
  <dc:creator>Becker, Rolf</dc:creator>
  <cp:lastModifiedBy>Kwame Agard</cp:lastModifiedBy>
  <cp:revision>37</cp:revision>
  <dcterms:created xsi:type="dcterms:W3CDTF">2019-01-15T13:55:45Z</dcterms:created>
  <dcterms:modified xsi:type="dcterms:W3CDTF">2024-03-13T16:03:02Z</dcterms:modified>
</cp:coreProperties>
</file>